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9404b723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9404b723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9404b723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9404b723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9404b723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9404b723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9404b723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9404b723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9404b723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9404b723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Proxima Nova"/>
              <a:buAutoNum type="arabicPeriod"/>
            </a:pPr>
            <a:r>
              <a:rPr b="1" lang="en">
                <a:solidFill>
                  <a:schemeClr val="dk1"/>
                </a:solidFill>
                <a:latin typeface="Proxima Nova"/>
                <a:ea typeface="Proxima Nova"/>
                <a:cs typeface="Proxima Nova"/>
                <a:sym typeface="Proxima Nova"/>
              </a:rPr>
              <a:t>Versatility in Dataset Types:</a:t>
            </a:r>
            <a:br>
              <a:rPr b="1"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The method effectively handles both generic and ambiguous datasets, unlike other approaches that are often specialized for one task (e.g., sparsification or disambiguation).</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AutoNum type="arabicPeriod"/>
            </a:pPr>
            <a:r>
              <a:rPr b="1" lang="en">
                <a:solidFill>
                  <a:schemeClr val="dk1"/>
                </a:solidFill>
                <a:latin typeface="Proxima Nova"/>
                <a:ea typeface="Proxima Nova"/>
                <a:cs typeface="Proxima Nova"/>
                <a:sym typeface="Proxima Nova"/>
              </a:rPr>
              <a:t>Minimal Parameter Dependency:</a:t>
            </a:r>
            <a:br>
              <a:rPr b="1"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Requires only a single hyperparameter, simplifying usage compared to other methods that involve multiple parameters.</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AutoNum type="arabicPeriod"/>
            </a:pPr>
            <a:r>
              <a:rPr b="1" lang="en">
                <a:solidFill>
                  <a:schemeClr val="dk1"/>
                </a:solidFill>
                <a:latin typeface="Proxima Nova"/>
                <a:ea typeface="Proxima Nova"/>
                <a:cs typeface="Proxima Nova"/>
                <a:sym typeface="Proxima Nova"/>
              </a:rPr>
              <a:t>No Intermediate Reconstructions:</a:t>
            </a:r>
            <a:br>
              <a:rPr b="1"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Does not rely on intermediate partial reconstructions, which are required by some competing methods.</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AutoNum type="arabicPeriod"/>
            </a:pPr>
            <a:r>
              <a:rPr b="1" lang="en">
                <a:solidFill>
                  <a:schemeClr val="dk1"/>
                </a:solidFill>
                <a:latin typeface="Proxima Nova"/>
                <a:ea typeface="Proxima Nova"/>
                <a:cs typeface="Proxima Nova"/>
                <a:sym typeface="Proxima Nova"/>
              </a:rPr>
              <a:t>Pipeline Independence:</a:t>
            </a:r>
            <a:br>
              <a:rPr b="1"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The method is adaptable to any reconstruction pipeline, a flexibility not always offered by alternative approaches.</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AutoNum type="arabicPeriod"/>
            </a:pPr>
            <a:r>
              <a:rPr b="1" lang="en">
                <a:solidFill>
                  <a:schemeClr val="dk1"/>
                </a:solidFill>
                <a:latin typeface="Proxima Nova"/>
                <a:ea typeface="Proxima Nova"/>
                <a:cs typeface="Proxima Nova"/>
                <a:sym typeface="Proxima Nova"/>
              </a:rPr>
              <a:t>No Assumptions on Missing Correspondences:</a:t>
            </a:r>
            <a:br>
              <a:rPr b="1"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Unlike other methods, it does not require predefined probability distributions for missing correspondences, making it more robust.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9404b723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29404b723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AutoNum type="arabicPeriod"/>
            </a:pPr>
            <a:r>
              <a:rPr b="1" lang="en">
                <a:solidFill>
                  <a:schemeClr val="dk1"/>
                </a:solidFill>
              </a:rPr>
              <a:t>Hyperparameter Optimization Required:</a:t>
            </a:r>
            <a:br>
              <a:rPr b="1" lang="en">
                <a:solidFill>
                  <a:schemeClr val="dk1"/>
                </a:solidFill>
              </a:rPr>
            </a:br>
            <a:r>
              <a:rPr lang="en">
                <a:solidFill>
                  <a:schemeClr val="dk1"/>
                </a:solidFill>
              </a:rPr>
              <a:t>Although only one hyperparameter is needed, finding the optimal value requires tuning, as the best results are typically within a specific range (e.g., m=0.3−0.9 m=0.3−0.9).</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en">
                <a:solidFill>
                  <a:schemeClr val="dk1"/>
                </a:solidFill>
              </a:rPr>
              <a:t>Risk of Over-Sparsification:</a:t>
            </a:r>
            <a:br>
              <a:rPr b="1" lang="en">
                <a:solidFill>
                  <a:schemeClr val="dk1"/>
                </a:solidFill>
              </a:rPr>
            </a:br>
            <a:r>
              <a:rPr lang="en">
                <a:solidFill>
                  <a:schemeClr val="dk1"/>
                </a:solidFill>
              </a:rPr>
              <a:t>Sole reliance on G-LCT scores can lead to the removal of significant edges, potentially causing the loss of crucial information, particularly in small datasets.</a:t>
            </a:r>
            <a:endParaRPr>
              <a:solidFill>
                <a:srgbClr val="61616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Conclusion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Effectiveness for Small Datasets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algorithm, originally designed for larger datasets, </a:t>
            </a:r>
            <a:r>
              <a:rPr b="1" lang="en">
                <a:solidFill>
                  <a:schemeClr val="dk1"/>
                </a:solidFill>
              </a:rPr>
              <a:t>reduces reconstruction times</a:t>
            </a:r>
            <a:r>
              <a:rPr lang="en">
                <a:solidFill>
                  <a:schemeClr val="dk1"/>
                </a:solidFill>
              </a:rPr>
              <a:t> effectively even with fewer than 400 images.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Demonstrates </a:t>
            </a:r>
            <a:r>
              <a:rPr b="1" lang="en">
                <a:solidFill>
                  <a:schemeClr val="dk1"/>
                </a:solidFill>
              </a:rPr>
              <a:t>versatility</a:t>
            </a:r>
            <a:r>
              <a:rPr lang="en">
                <a:solidFill>
                  <a:schemeClr val="dk1"/>
                </a:solidFill>
              </a:rPr>
              <a:t> in </a:t>
            </a:r>
            <a:r>
              <a:rPr b="1" lang="en">
                <a:solidFill>
                  <a:schemeClr val="dk1"/>
                </a:solidFill>
              </a:rPr>
              <a:t>resource-constrained environments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Efficiency-Accuracy Balance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algorithm maintains a strong balance between </a:t>
            </a:r>
            <a:r>
              <a:rPr b="1" lang="en">
                <a:solidFill>
                  <a:schemeClr val="dk1"/>
                </a:solidFill>
              </a:rPr>
              <a:t>efficiency</a:t>
            </a:r>
            <a:r>
              <a:rPr lang="en">
                <a:solidFill>
                  <a:schemeClr val="dk1"/>
                </a:solidFill>
              </a:rPr>
              <a:t> and </a:t>
            </a:r>
            <a:r>
              <a:rPr b="1" lang="en">
                <a:solidFill>
                  <a:schemeClr val="dk1"/>
                </a:solidFill>
              </a:rPr>
              <a:t>accuracy</a:t>
            </a:r>
            <a:r>
              <a:rPr lang="en">
                <a:solidFill>
                  <a:schemeClr val="dk1"/>
                </a:solidFill>
              </a:rPr>
              <a:t> across different dataset types (generic/ambiguous) and sizes (small/medium/large).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Reduces reconstruction time</a:t>
            </a:r>
            <a:r>
              <a:rPr lang="en">
                <a:solidFill>
                  <a:schemeClr val="dk1"/>
                </a:solidFill>
              </a:rPr>
              <a:t> while maintaining 3D point count and improving </a:t>
            </a:r>
            <a:r>
              <a:rPr b="1" lang="en">
                <a:solidFill>
                  <a:schemeClr val="dk1"/>
                </a:solidFill>
              </a:rPr>
              <a:t>Mean Reconstruction Error (MRE)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Conclusion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method </a:t>
            </a:r>
            <a:r>
              <a:rPr b="1" lang="en">
                <a:solidFill>
                  <a:schemeClr val="dk1"/>
                </a:solidFill>
              </a:rPr>
              <a:t>enhances SfM efficiency and accuracy</a:t>
            </a:r>
            <a:r>
              <a:rPr lang="en">
                <a:solidFill>
                  <a:schemeClr val="dk1"/>
                </a:solidFill>
              </a:rPr>
              <a:t> and is suitable for datasets of all sizes and complexities.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Structure-from-Motion (SfM): Overview and Workflow</a:t>
            </a:r>
            <a:br>
              <a:rPr b="1" lang="en">
                <a:solidFill>
                  <a:schemeClr val="dk1"/>
                </a:solidFill>
              </a:rPr>
            </a:br>
            <a:r>
              <a:rPr lang="en">
                <a:solidFill>
                  <a:schemeClr val="dk1"/>
                </a:solidFill>
              </a:rPr>
              <a:t>SfM reconstructs 3D scenes from 2D images by identifying overlapping pairs and estimating camera motion. It builds a </a:t>
            </a:r>
            <a:r>
              <a:rPr b="1" lang="en">
                <a:solidFill>
                  <a:schemeClr val="dk1"/>
                </a:solidFill>
              </a:rPr>
              <a:t>viewgraph</a:t>
            </a:r>
            <a:r>
              <a:rPr lang="en">
                <a:solidFill>
                  <a:schemeClr val="dk1"/>
                </a:solidFill>
              </a:rPr>
              <a:t>, where: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Nodes</a:t>
            </a:r>
            <a:r>
              <a:rPr lang="en">
                <a:solidFill>
                  <a:schemeClr val="dk1"/>
                </a:solidFill>
              </a:rPr>
              <a:t> represent cameras (or a single camera in different positions).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Edges</a:t>
            </a:r>
            <a:r>
              <a:rPr lang="en">
                <a:solidFill>
                  <a:schemeClr val="dk1"/>
                </a:solidFill>
              </a:rPr>
              <a:t> indicate overlapping views verified via </a:t>
            </a:r>
            <a:r>
              <a:rPr b="1" lang="en">
                <a:solidFill>
                  <a:schemeClr val="dk1"/>
                </a:solidFill>
              </a:rPr>
              <a:t>epipolar geometry</a:t>
            </a:r>
            <a:r>
              <a:rPr lang="en">
                <a:solidFill>
                  <a:schemeClr val="dk1"/>
                </a:solidFill>
              </a:rPr>
              <a:t> and </a:t>
            </a:r>
            <a:r>
              <a:rPr b="1" lang="en">
                <a:solidFill>
                  <a:schemeClr val="dk1"/>
                </a:solidFill>
              </a:rPr>
              <a:t>RANSAC</a:t>
            </a:r>
            <a:r>
              <a:rPr lang="en">
                <a:solidFill>
                  <a:schemeClr val="dk1"/>
                </a:solidFill>
              </a:rPr>
              <a:t>, ensuring reliable matches by filtering outliers (leaving epipolar inliers).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SfM Workflow</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Correspondence Search</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Extract features and match them across image pairs.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RANSAC for geometric verification, producing a </a:t>
            </a:r>
            <a:r>
              <a:rPr b="1" lang="en">
                <a:solidFill>
                  <a:schemeClr val="dk1"/>
                </a:solidFill>
              </a:rPr>
              <a:t>viewgraph</a:t>
            </a:r>
            <a:r>
              <a:rPr lang="en">
                <a:solidFill>
                  <a:schemeClr val="dk1"/>
                </a:solidFill>
              </a:rPr>
              <a:t> as input.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Incremental Reconstruction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Start with initialization, image registration, triangulation, and outlier filtering.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Perform </a:t>
            </a:r>
            <a:r>
              <a:rPr b="1" lang="en">
                <a:solidFill>
                  <a:schemeClr val="dk1"/>
                </a:solidFill>
              </a:rPr>
              <a:t>bundle adjustment</a:t>
            </a:r>
            <a:r>
              <a:rPr lang="en">
                <a:solidFill>
                  <a:schemeClr val="dk1"/>
                </a:solidFill>
              </a:rPr>
              <a:t> to refine 3D structure and camera motion.</a:t>
            </a:r>
            <a:endParaRPr>
              <a:solidFill>
                <a:schemeClr val="dk1"/>
              </a:solidFill>
            </a:endParaRPr>
          </a:p>
          <a:p>
            <a:pPr indent="0" lvl="0" marL="0" rtl="0" algn="l">
              <a:lnSpc>
                <a:spcPct val="115000"/>
              </a:lnSpc>
              <a:spcBef>
                <a:spcPts val="1200"/>
              </a:spcBef>
              <a:spcAft>
                <a:spcPts val="0"/>
              </a:spcAft>
              <a:buNone/>
            </a:pPr>
            <a:br>
              <a:rPr lang="en">
                <a:solidFill>
                  <a:schemeClr val="dk1"/>
                </a:solidFill>
              </a:rPr>
            </a:br>
            <a:r>
              <a:rPr lang="en">
                <a:solidFill>
                  <a:schemeClr val="dk1"/>
                </a:solidFill>
              </a:rPr>
              <a:t>Analysed algorithm operates between the steps, optimizing the viewgraph by: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Sparsifying</a:t>
            </a:r>
            <a:r>
              <a:rPr lang="en">
                <a:solidFill>
                  <a:schemeClr val="dk1"/>
                </a:solidFill>
              </a:rPr>
              <a:t>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Removing </a:t>
            </a:r>
            <a:r>
              <a:rPr b="1" lang="en">
                <a:solidFill>
                  <a:schemeClr val="dk1"/>
                </a:solidFill>
              </a:rPr>
              <a:t>ambiguous nodes</a:t>
            </a:r>
            <a:r>
              <a:rPr lang="en">
                <a:solidFill>
                  <a:schemeClr val="dk1"/>
                </a:solidFill>
              </a:rPr>
              <a:t> to improve efficiency and accuracy in reconstruction.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9404b723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9404b723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Generic vs. Ambiguous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Generic Datasets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Unordered image collections with frequent redundant images and edges (capturing the same areas).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main goal for algorithm is sparsify this view graph to speedup </a:t>
            </a:r>
            <a:r>
              <a:rPr lang="en">
                <a:solidFill>
                  <a:schemeClr val="dk1"/>
                </a:solidFill>
              </a:rPr>
              <a:t>reconstruction</a:t>
            </a:r>
            <a:r>
              <a:rPr lang="en">
                <a:solidFill>
                  <a:schemeClr val="dk1"/>
                </a:solidFill>
              </a:rPr>
              <a:t>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(Green edge correspond to low number of inliers, so this edge may be removed, to sparsify dataset)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Ambiguous Datasets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Scenes with repeated structures (e.g., building facades).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Produce false edges between cameras capturing distinct but similar areas.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main goal for algorithm is remove false edges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(Blue and green edges correspond to the false ones, caused by the corresponding features of two different facades of the same building. The number of inliers for these edges is smaller compared to the true edge, and they can also be removed to deal with ambiguity)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9404b723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9404b723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LCT</a:t>
            </a:r>
            <a:r>
              <a:rPr lang="en"/>
              <a:t> - largest </a:t>
            </a:r>
            <a:r>
              <a:rPr lang="en"/>
              <a:t>connected</a:t>
            </a:r>
            <a:r>
              <a:rPr lang="en"/>
              <a:t>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Image a:</a:t>
            </a:r>
            <a:endParaRPr b="1"/>
          </a:p>
          <a:p>
            <a:pPr indent="0" lvl="0" marL="0" rtl="0" algn="l">
              <a:spcBef>
                <a:spcPts val="0"/>
              </a:spcBef>
              <a:spcAft>
                <a:spcPts val="0"/>
              </a:spcAft>
              <a:buNone/>
            </a:pPr>
            <a:r>
              <a:rPr lang="en"/>
              <a:t>Node - image from </a:t>
            </a:r>
            <a:r>
              <a:rPr lang="en"/>
              <a:t>camera</a:t>
            </a:r>
            <a:r>
              <a:rPr lang="en"/>
              <a:t>, edge - connection between images, based on epipolar inliers.</a:t>
            </a:r>
            <a:r>
              <a:rPr b="1" lang="en"/>
              <a:t> (it is viewgraph)</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Image b:</a:t>
            </a:r>
            <a:endParaRPr b="1">
              <a:solidFill>
                <a:schemeClr val="dk1"/>
              </a:solidFill>
            </a:endParaRPr>
          </a:p>
          <a:p>
            <a:pPr indent="0" lvl="0" marL="0" rtl="0" algn="l">
              <a:spcBef>
                <a:spcPts val="0"/>
              </a:spcBef>
              <a:spcAft>
                <a:spcPts val="0"/>
              </a:spcAft>
              <a:buNone/>
            </a:pPr>
            <a:r>
              <a:rPr lang="en">
                <a:solidFill>
                  <a:schemeClr val="dk1"/>
                </a:solidFill>
              </a:rPr>
              <a:t>Node - triplet, edge - connection between triplets (if triples have common edge, they will be connected. If triplets have only common vertex - then they are </a:t>
            </a:r>
            <a:r>
              <a:rPr b="1" lang="en">
                <a:solidFill>
                  <a:schemeClr val="dk1"/>
                </a:solidFill>
              </a:rPr>
              <a:t>joint </a:t>
            </a:r>
            <a:r>
              <a:rPr lang="en">
                <a:solidFill>
                  <a:schemeClr val="dk1"/>
                </a:solidFill>
              </a:rPr>
              <a:t>and disconnected)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Why Use Triplets in SfM?</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Triangulation Basis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Triplets form the minimal configuration for robust 3D triangulation.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third view adds redundancy, reducing ambiguities and improving stability compared to using only two views.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Geometric Consistency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Ensures reconstructed points from any camera pair can be validated using the third camera.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Helps detect errors and improves the reliability of 3D reconstruction.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Computational Efficiency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Triplets reduce computational costs by focusing on smaller subsets rather than all pairwise combinations.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Balances efficiency with reconstruction accuracy.</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9404b723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9404b723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Interpretation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 connectivity → Higher threshold, aggressive pruning.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Sparse graph → Lower threshold to preserve essential edges.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Scores computing:</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Edges are scored based on the ratio of inliers on each edge to the maximum inliers among the triplet's edges.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Focuses on </a:t>
            </a:r>
            <a:r>
              <a:rPr b="1" lang="en">
                <a:solidFill>
                  <a:schemeClr val="dk1"/>
                </a:solidFill>
              </a:rPr>
              <a:t>relative 3D point connectivity</a:t>
            </a:r>
            <a:r>
              <a:rPr lang="en">
                <a:solidFill>
                  <a:schemeClr val="dk1"/>
                </a:solidFill>
              </a:rPr>
              <a:t>, not absolute inlier counts, for more robust evaluation.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9404b723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9404b723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authors of the referenced article conducted experiments on both </a:t>
            </a:r>
            <a:r>
              <a:rPr b="1" lang="en"/>
              <a:t>general (large and medium-sized)</a:t>
            </a:r>
            <a:r>
              <a:rPr lang="en"/>
              <a:t> and </a:t>
            </a:r>
            <a:r>
              <a:rPr b="1" lang="en"/>
              <a:t>ambiguous (large, medium, and small-sized) </a:t>
            </a:r>
            <a:r>
              <a:rPr lang="en"/>
              <a:t>datasets, leveraging </a:t>
            </a:r>
            <a:r>
              <a:rPr b="1" lang="en"/>
              <a:t>extensive computational</a:t>
            </a:r>
            <a:r>
              <a:rPr lang="en"/>
              <a:t> resources. In contrast, our </a:t>
            </a:r>
            <a:r>
              <a:rPr b="1" lang="en"/>
              <a:t>focus was on small general datasets</a:t>
            </a:r>
            <a:r>
              <a:rPr lang="en"/>
              <a:t> comprising fewer than 400 images. All our experiments were performed exclusively using a CPU, reflecting the limitations of our computational setup.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93f468fb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93f468fb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a:t>
            </a:r>
            <a:r>
              <a:rPr lang="en"/>
              <a:t>experiments, like article authors, we concentrated on two main metrics Reconstruction Time (</a:t>
            </a:r>
            <a:r>
              <a:rPr b="1" lang="en"/>
              <a:t>RT</a:t>
            </a:r>
            <a:r>
              <a:rPr lang="en"/>
              <a:t>) and Mean Reconstruction Error (</a:t>
            </a:r>
            <a:r>
              <a:rPr b="1" lang="en"/>
              <a:t>MRE</a:t>
            </a:r>
            <a:r>
              <a:rPr lang="en"/>
              <a:t>) for source viewgraph and for sparsified viewgraph, received from algorithm.</a:t>
            </a:r>
            <a:br>
              <a:rPr lang="en"/>
            </a:br>
            <a:br>
              <a:rPr lang="en"/>
            </a:br>
            <a:r>
              <a:rPr b="1" lang="en">
                <a:solidFill>
                  <a:schemeClr val="dk1"/>
                </a:solidFill>
              </a:rPr>
              <a:t>5.1 Reconstruction Time (RT):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Reduced Time with Sparsification:</a:t>
            </a:r>
            <a:br>
              <a:rPr b="1" lang="en">
                <a:solidFill>
                  <a:schemeClr val="dk1"/>
                </a:solidFill>
              </a:rPr>
            </a:br>
            <a:r>
              <a:rPr lang="en">
                <a:solidFill>
                  <a:schemeClr val="dk1"/>
                </a:solidFill>
              </a:rPr>
              <a:t>Sparsifying the graph (G → Gf) significantly reduces reconstruction time for most datasets, e.g., Alcatrz (6.57 → 4.33) and Person Hall (16.27 → 13.45), due to fewer edges in the graph.</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5.2 Mean Reconstruction Error (MRE):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Accuracy Maintained or Improved:</a:t>
            </a:r>
            <a:br>
              <a:rPr b="1" lang="en">
                <a:solidFill>
                  <a:schemeClr val="dk1"/>
                </a:solidFill>
              </a:rPr>
            </a:br>
            <a:r>
              <a:rPr lang="en">
                <a:solidFill>
                  <a:schemeClr val="dk1"/>
                </a:solidFill>
              </a:rPr>
              <a:t>MRE either improves or stays the same when using Gf, as seen in South Building (0.510 → 0.504) and UrbanII (0.3910 → 0.3867), suggesting that sparsification enhances consistency.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Stable Across Datasets:</a:t>
            </a:r>
            <a:br>
              <a:rPr b="1" lang="en">
                <a:solidFill>
                  <a:schemeClr val="dk1"/>
                </a:solidFill>
              </a:rPr>
            </a:br>
            <a:r>
              <a:rPr lang="en">
                <a:solidFill>
                  <a:schemeClr val="dk1"/>
                </a:solidFill>
              </a:rPr>
              <a:t>Most datasets show stable MRE values for both G and Gf, indicating no significant loss in reconstruction quality.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5.3 Number of 3D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Slight Decrease in 3D Points:</a:t>
            </a:r>
            <a:br>
              <a:rPr b="1" lang="en">
                <a:solidFill>
                  <a:schemeClr val="dk1"/>
                </a:solidFill>
              </a:rPr>
            </a:br>
            <a:r>
              <a:rPr lang="en">
                <a:solidFill>
                  <a:schemeClr val="dk1"/>
                </a:solidFill>
              </a:rPr>
              <a:t>Sparsification leads to a minor reduction in 3D points, e.g., South Building (61338 → 50222) and Person Hall (141865 → 131369), due to fewer observations.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Improved Consistency:</a:t>
            </a:r>
            <a:br>
              <a:rPr b="1" lang="en">
                <a:solidFill>
                  <a:schemeClr val="dk1"/>
                </a:solidFill>
              </a:rPr>
            </a:br>
            <a:r>
              <a:rPr lang="en">
                <a:solidFill>
                  <a:schemeClr val="dk1"/>
                </a:solidFill>
              </a:rPr>
              <a:t>Despite fewer 3D points, the remaining points often exhibit lower MRE, reflecting higher reconstruction consistency.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9404b723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9404b723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29404b723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9404b723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drive.google.com/file/d/1eiT23UUXSkdvhn4H7s4psAtJHbBW1cb0/view" TargetMode="External"/><Relationship Id="rId4" Type="http://schemas.openxmlformats.org/officeDocument/2006/relationships/image" Target="../media/image12.jpg"/><Relationship Id="rId5" Type="http://schemas.openxmlformats.org/officeDocument/2006/relationships/hyperlink" Target="http://drive.google.com/file/d/1GqCD6Tz12P-XKLt8Mthj0k22bJhR0WRp/view" TargetMode="External"/><Relationship Id="rId6"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image" Target="../media/image13.jpg"/><Relationship Id="rId6" Type="http://schemas.openxmlformats.org/officeDocument/2006/relationships/image" Target="../media/image8.jpg"/><Relationship Id="rId7" Type="http://schemas.openxmlformats.org/officeDocument/2006/relationships/image" Target="../media/image6.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Efficient Viewgraph Sparsification and Disambiguation Using Camera Triplets</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Seyederfan Eshghollahi &amp; Safuan Iusupov </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IACV project presentation </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4"/>
          <p:cNvPicPr preferRelativeResize="0"/>
          <p:nvPr/>
        </p:nvPicPr>
        <p:blipFill rotWithShape="1">
          <a:blip r:embed="rId3">
            <a:alphaModFix/>
          </a:blip>
          <a:srcRect b="14980" l="0" r="0" t="0"/>
          <a:stretch/>
        </p:blipFill>
        <p:spPr>
          <a:xfrm>
            <a:off x="0" y="558800"/>
            <a:ext cx="9144000" cy="3243575"/>
          </a:xfrm>
          <a:prstGeom prst="rect">
            <a:avLst/>
          </a:prstGeom>
          <a:noFill/>
          <a:ln>
            <a:noFill/>
          </a:ln>
        </p:spPr>
      </p:pic>
      <p:sp>
        <p:nvSpPr>
          <p:cNvPr id="188" name="Google Shape;188;p34"/>
          <p:cNvSpPr txBox="1"/>
          <p:nvPr/>
        </p:nvSpPr>
        <p:spPr>
          <a:xfrm>
            <a:off x="205750" y="195575"/>
            <a:ext cx="27051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Pumkin</a:t>
            </a:r>
            <a:endParaRPr b="1" sz="2100">
              <a:solidFill>
                <a:schemeClr val="dk1"/>
              </a:solidFill>
              <a:latin typeface="Proxima Nova"/>
              <a:ea typeface="Proxima Nova"/>
              <a:cs typeface="Proxima Nova"/>
              <a:sym typeface="Proxima Nova"/>
            </a:endParaRPr>
          </a:p>
        </p:txBody>
      </p:sp>
      <p:sp>
        <p:nvSpPr>
          <p:cNvPr id="189" name="Google Shape;189;p34"/>
          <p:cNvSpPr txBox="1"/>
          <p:nvPr/>
        </p:nvSpPr>
        <p:spPr>
          <a:xfrm>
            <a:off x="1170850" y="3497575"/>
            <a:ext cx="2273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11.44</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0.6124</a:t>
            </a:r>
            <a:endParaRPr sz="1800">
              <a:solidFill>
                <a:schemeClr val="dk1"/>
              </a:solidFill>
              <a:latin typeface="Proxima Nova"/>
              <a:ea typeface="Proxima Nova"/>
              <a:cs typeface="Proxima Nova"/>
              <a:sym typeface="Proxima Nova"/>
            </a:endParaRPr>
          </a:p>
        </p:txBody>
      </p:sp>
      <p:sp>
        <p:nvSpPr>
          <p:cNvPr id="190" name="Google Shape;190;p34"/>
          <p:cNvSpPr txBox="1"/>
          <p:nvPr/>
        </p:nvSpPr>
        <p:spPr>
          <a:xfrm>
            <a:off x="5666750" y="3497575"/>
            <a:ext cx="2438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a:t>
            </a:r>
            <a:r>
              <a:rPr lang="en" sz="1800">
                <a:solidFill>
                  <a:schemeClr val="dk1"/>
                </a:solidFill>
                <a:latin typeface="Proxima Nova"/>
                <a:ea typeface="Proxima Nova"/>
                <a:cs typeface="Proxima Nova"/>
                <a:sym typeface="Proxima Nova"/>
              </a:rPr>
              <a:t>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10.18</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0.6129</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5"/>
          <p:cNvPicPr preferRelativeResize="0"/>
          <p:nvPr/>
        </p:nvPicPr>
        <p:blipFill rotWithShape="1">
          <a:blip r:embed="rId3">
            <a:alphaModFix/>
          </a:blip>
          <a:srcRect b="23757" l="0" r="0" t="0"/>
          <a:stretch/>
        </p:blipFill>
        <p:spPr>
          <a:xfrm>
            <a:off x="0" y="0"/>
            <a:ext cx="9144000" cy="3180075"/>
          </a:xfrm>
          <a:prstGeom prst="rect">
            <a:avLst/>
          </a:prstGeom>
          <a:noFill/>
          <a:ln>
            <a:noFill/>
          </a:ln>
        </p:spPr>
      </p:pic>
      <p:sp>
        <p:nvSpPr>
          <p:cNvPr id="196" name="Google Shape;196;p35"/>
          <p:cNvSpPr txBox="1"/>
          <p:nvPr/>
        </p:nvSpPr>
        <p:spPr>
          <a:xfrm>
            <a:off x="358150" y="195575"/>
            <a:ext cx="2387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Eglise</a:t>
            </a:r>
            <a:endParaRPr b="1" sz="2100">
              <a:solidFill>
                <a:schemeClr val="dk1"/>
              </a:solidFill>
              <a:latin typeface="Proxima Nova"/>
              <a:ea typeface="Proxima Nova"/>
              <a:cs typeface="Proxima Nova"/>
              <a:sym typeface="Proxima Nova"/>
            </a:endParaRPr>
          </a:p>
        </p:txBody>
      </p:sp>
      <p:sp>
        <p:nvSpPr>
          <p:cNvPr id="197" name="Google Shape;197;p35"/>
          <p:cNvSpPr txBox="1"/>
          <p:nvPr/>
        </p:nvSpPr>
        <p:spPr>
          <a:xfrm>
            <a:off x="1170850" y="3497575"/>
            <a:ext cx="2273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4.35</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0.4264</a:t>
            </a:r>
            <a:endParaRPr sz="1800">
              <a:solidFill>
                <a:schemeClr val="dk1"/>
              </a:solidFill>
              <a:latin typeface="Proxima Nova"/>
              <a:ea typeface="Proxima Nova"/>
              <a:cs typeface="Proxima Nova"/>
              <a:sym typeface="Proxima Nova"/>
            </a:endParaRPr>
          </a:p>
        </p:txBody>
      </p:sp>
      <p:sp>
        <p:nvSpPr>
          <p:cNvPr id="198" name="Google Shape;198;p35"/>
          <p:cNvSpPr txBox="1"/>
          <p:nvPr/>
        </p:nvSpPr>
        <p:spPr>
          <a:xfrm>
            <a:off x="5666750" y="3497575"/>
            <a:ext cx="2438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4.35</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0.4263</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6"/>
          <p:cNvPicPr preferRelativeResize="0"/>
          <p:nvPr/>
        </p:nvPicPr>
        <p:blipFill rotWithShape="1">
          <a:blip r:embed="rId3">
            <a:alphaModFix/>
          </a:blip>
          <a:srcRect b="21315" l="0" r="0" t="0"/>
          <a:stretch/>
        </p:blipFill>
        <p:spPr>
          <a:xfrm>
            <a:off x="0" y="838200"/>
            <a:ext cx="9144000" cy="2672075"/>
          </a:xfrm>
          <a:prstGeom prst="rect">
            <a:avLst/>
          </a:prstGeom>
          <a:noFill/>
          <a:ln>
            <a:noFill/>
          </a:ln>
        </p:spPr>
      </p:pic>
      <p:sp>
        <p:nvSpPr>
          <p:cNvPr id="204" name="Google Shape;204;p36"/>
          <p:cNvSpPr txBox="1"/>
          <p:nvPr/>
        </p:nvSpPr>
        <p:spPr>
          <a:xfrm>
            <a:off x="231150" y="195575"/>
            <a:ext cx="33021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Water Tower</a:t>
            </a:r>
            <a:endParaRPr b="1" sz="2100">
              <a:solidFill>
                <a:schemeClr val="dk1"/>
              </a:solidFill>
              <a:latin typeface="Proxima Nova"/>
              <a:ea typeface="Proxima Nova"/>
              <a:cs typeface="Proxima Nova"/>
              <a:sym typeface="Proxima Nova"/>
            </a:endParaRPr>
          </a:p>
        </p:txBody>
      </p:sp>
      <p:sp>
        <p:nvSpPr>
          <p:cNvPr id="205" name="Google Shape;205;p36"/>
          <p:cNvSpPr txBox="1"/>
          <p:nvPr/>
        </p:nvSpPr>
        <p:spPr>
          <a:xfrm>
            <a:off x="1170850" y="3497575"/>
            <a:ext cx="2273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18.20</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0.4283</a:t>
            </a:r>
            <a:endParaRPr sz="1800">
              <a:solidFill>
                <a:schemeClr val="dk1"/>
              </a:solidFill>
              <a:latin typeface="Proxima Nova"/>
              <a:ea typeface="Proxima Nova"/>
              <a:cs typeface="Proxima Nova"/>
              <a:sym typeface="Proxima Nova"/>
            </a:endParaRPr>
          </a:p>
        </p:txBody>
      </p:sp>
      <p:sp>
        <p:nvSpPr>
          <p:cNvPr id="206" name="Google Shape;206;p36"/>
          <p:cNvSpPr txBox="1"/>
          <p:nvPr/>
        </p:nvSpPr>
        <p:spPr>
          <a:xfrm>
            <a:off x="5666750" y="3497575"/>
            <a:ext cx="2438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17.37</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0.4279</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21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Reconstruction UWO</a:t>
            </a:r>
            <a:endParaRPr/>
          </a:p>
        </p:txBody>
      </p:sp>
      <p:pic>
        <p:nvPicPr>
          <p:cNvPr id="212" name="Google Shape;212;p37" title="Rec 0001.mp4">
            <a:hlinkClick r:id="rId3"/>
          </p:cNvPr>
          <p:cNvPicPr preferRelativeResize="0"/>
          <p:nvPr/>
        </p:nvPicPr>
        <p:blipFill>
          <a:blip r:embed="rId4">
            <a:alphaModFix/>
          </a:blip>
          <a:stretch>
            <a:fillRect/>
          </a:stretch>
        </p:blipFill>
        <p:spPr>
          <a:xfrm>
            <a:off x="91350" y="1294425"/>
            <a:ext cx="4405930" cy="2478330"/>
          </a:xfrm>
          <a:prstGeom prst="rect">
            <a:avLst/>
          </a:prstGeom>
          <a:noFill/>
          <a:ln>
            <a:noFill/>
          </a:ln>
        </p:spPr>
      </p:pic>
      <p:pic>
        <p:nvPicPr>
          <p:cNvPr id="213" name="Google Shape;213;p37" title="Rec 0002.mp4">
            <a:hlinkClick r:id="rId5"/>
          </p:cNvPr>
          <p:cNvPicPr preferRelativeResize="0"/>
          <p:nvPr/>
        </p:nvPicPr>
        <p:blipFill>
          <a:blip r:embed="rId6">
            <a:alphaModFix/>
          </a:blip>
          <a:stretch>
            <a:fillRect/>
          </a:stretch>
        </p:blipFill>
        <p:spPr>
          <a:xfrm>
            <a:off x="4585704" y="1294425"/>
            <a:ext cx="4405891" cy="2478325"/>
          </a:xfrm>
          <a:prstGeom prst="rect">
            <a:avLst/>
          </a:prstGeom>
          <a:noFill/>
          <a:ln>
            <a:noFill/>
          </a:ln>
        </p:spPr>
      </p:pic>
      <p:sp>
        <p:nvSpPr>
          <p:cNvPr id="214" name="Google Shape;214;p37"/>
          <p:cNvSpPr txBox="1"/>
          <p:nvPr/>
        </p:nvSpPr>
        <p:spPr>
          <a:xfrm>
            <a:off x="91575" y="3772750"/>
            <a:ext cx="44058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2.31</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0.4283</a:t>
            </a:r>
            <a:endParaRPr sz="1800">
              <a:solidFill>
                <a:schemeClr val="dk1"/>
              </a:solidFill>
              <a:latin typeface="Proxima Nova"/>
              <a:ea typeface="Proxima Nova"/>
              <a:cs typeface="Proxima Nova"/>
              <a:sym typeface="Proxima Nova"/>
            </a:endParaRPr>
          </a:p>
        </p:txBody>
      </p:sp>
      <p:sp>
        <p:nvSpPr>
          <p:cNvPr id="215" name="Google Shape;215;p37"/>
          <p:cNvSpPr txBox="1"/>
          <p:nvPr/>
        </p:nvSpPr>
        <p:spPr>
          <a:xfrm>
            <a:off x="4585700" y="3772750"/>
            <a:ext cx="44058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2.08</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0.41</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221" name="Google Shape;22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Versatility in Dataset Types</a:t>
            </a:r>
            <a:endParaRPr>
              <a:solidFill>
                <a:srgbClr val="000000"/>
              </a:solidFill>
            </a:endParaRPr>
          </a:p>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Minimal Parameter Dependency</a:t>
            </a:r>
            <a:endParaRPr>
              <a:solidFill>
                <a:srgbClr val="000000"/>
              </a:solidFill>
            </a:endParaRPr>
          </a:p>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No Intermediate Reconstructions</a:t>
            </a:r>
            <a:endParaRPr>
              <a:solidFill>
                <a:srgbClr val="000000"/>
              </a:solidFill>
            </a:endParaRPr>
          </a:p>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Pipeline </a:t>
            </a:r>
            <a:r>
              <a:rPr lang="en">
                <a:solidFill>
                  <a:srgbClr val="000000"/>
                </a:solidFill>
              </a:rPr>
              <a:t>Independence</a:t>
            </a:r>
            <a:endParaRPr>
              <a:solidFill>
                <a:srgbClr val="000000"/>
              </a:solidFill>
            </a:endParaRPr>
          </a:p>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No Assumptions on Missing Correspondences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Arial"/>
              <a:buAutoNum type="arabicPeriod"/>
            </a:pPr>
            <a:r>
              <a:rPr lang="en">
                <a:solidFill>
                  <a:srgbClr val="000000"/>
                </a:solidFill>
                <a:latin typeface="Arial"/>
                <a:ea typeface="Arial"/>
                <a:cs typeface="Arial"/>
                <a:sym typeface="Arial"/>
              </a:rPr>
              <a:t>Hyperparameter Optimization Required</a:t>
            </a:r>
            <a:endParaRPr>
              <a:solidFill>
                <a:srgbClr val="000000"/>
              </a:solidFill>
              <a:latin typeface="Arial"/>
              <a:ea typeface="Arial"/>
              <a:cs typeface="Arial"/>
              <a:sym typeface="Arial"/>
            </a:endParaRPr>
          </a:p>
          <a:p>
            <a:pPr indent="-342900" lvl="0" marL="457200" rtl="0" algn="l">
              <a:lnSpc>
                <a:spcPct val="200000"/>
              </a:lnSpc>
              <a:spcBef>
                <a:spcPts val="0"/>
              </a:spcBef>
              <a:spcAft>
                <a:spcPts val="0"/>
              </a:spcAft>
              <a:buClr>
                <a:srgbClr val="000000"/>
              </a:buClr>
              <a:buSzPts val="1800"/>
              <a:buFont typeface="Arial"/>
              <a:buAutoNum type="arabicPeriod"/>
            </a:pPr>
            <a:r>
              <a:rPr lang="en">
                <a:solidFill>
                  <a:srgbClr val="000000"/>
                </a:solidFill>
                <a:latin typeface="Arial"/>
                <a:ea typeface="Arial"/>
                <a:cs typeface="Arial"/>
                <a:sym typeface="Arial"/>
              </a:rPr>
              <a:t>Risk of Over-Sparsification</a:t>
            </a:r>
            <a:br>
              <a:rPr b="1" lang="en">
                <a:solidFill>
                  <a:srgbClr val="000000"/>
                </a:solidFill>
                <a:latin typeface="Arial"/>
                <a:ea typeface="Arial"/>
                <a:cs typeface="Arial"/>
                <a:sym typeface="Arial"/>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233" name="Google Shape;233;p40"/>
          <p:cNvSpPr txBox="1"/>
          <p:nvPr>
            <p:ph idx="1" type="body"/>
          </p:nvPr>
        </p:nvSpPr>
        <p:spPr>
          <a:xfrm>
            <a:off x="311700" y="879250"/>
            <a:ext cx="8520600" cy="31647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Arial"/>
              <a:buChar char="●"/>
            </a:pPr>
            <a:r>
              <a:rPr b="1" lang="en">
                <a:solidFill>
                  <a:srgbClr val="000000"/>
                </a:solidFill>
                <a:latin typeface="Arial"/>
                <a:ea typeface="Arial"/>
                <a:cs typeface="Arial"/>
                <a:sym typeface="Arial"/>
              </a:rPr>
              <a:t>Effectiveness for Small Datasets</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The algorithm, originally designed for larger datasets, </a:t>
            </a:r>
            <a:r>
              <a:rPr b="1" lang="en" sz="1800">
                <a:solidFill>
                  <a:srgbClr val="000000"/>
                </a:solidFill>
                <a:latin typeface="Arial"/>
                <a:ea typeface="Arial"/>
                <a:cs typeface="Arial"/>
                <a:sym typeface="Arial"/>
              </a:rPr>
              <a:t>reduces reconstruction times</a:t>
            </a:r>
            <a:r>
              <a:rPr lang="en" sz="1800">
                <a:solidFill>
                  <a:srgbClr val="000000"/>
                </a:solidFill>
                <a:latin typeface="Arial"/>
                <a:ea typeface="Arial"/>
                <a:cs typeface="Arial"/>
                <a:sym typeface="Arial"/>
              </a:rPr>
              <a:t> effectively even with fewer than 400 images.</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Demonstrates </a:t>
            </a:r>
            <a:r>
              <a:rPr b="1" lang="en" sz="1800">
                <a:solidFill>
                  <a:srgbClr val="000000"/>
                </a:solidFill>
                <a:latin typeface="Arial"/>
                <a:ea typeface="Arial"/>
                <a:cs typeface="Arial"/>
                <a:sym typeface="Arial"/>
              </a:rPr>
              <a:t>versatility</a:t>
            </a:r>
            <a:r>
              <a:rPr lang="en" sz="1800">
                <a:solidFill>
                  <a:srgbClr val="000000"/>
                </a:solidFill>
                <a:latin typeface="Arial"/>
                <a:ea typeface="Arial"/>
                <a:cs typeface="Arial"/>
                <a:sym typeface="Arial"/>
              </a:rPr>
              <a:t> in </a:t>
            </a:r>
            <a:r>
              <a:rPr b="1" lang="en" sz="1800">
                <a:solidFill>
                  <a:srgbClr val="000000"/>
                </a:solidFill>
                <a:latin typeface="Arial"/>
                <a:ea typeface="Arial"/>
                <a:cs typeface="Arial"/>
                <a:sym typeface="Arial"/>
              </a:rPr>
              <a:t>resource-constrained environments</a:t>
            </a: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a:solidFill>
                  <a:srgbClr val="000000"/>
                </a:solidFill>
                <a:latin typeface="Arial"/>
                <a:ea typeface="Arial"/>
                <a:cs typeface="Arial"/>
                <a:sym typeface="Arial"/>
              </a:rPr>
              <a:t>Efficiency-Accuracy Balance</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The algorithm maintains a strong balance between </a:t>
            </a:r>
            <a:r>
              <a:rPr b="1" lang="en" sz="1800">
                <a:solidFill>
                  <a:srgbClr val="000000"/>
                </a:solidFill>
                <a:latin typeface="Arial"/>
                <a:ea typeface="Arial"/>
                <a:cs typeface="Arial"/>
                <a:sym typeface="Arial"/>
              </a:rPr>
              <a:t>efficiency</a:t>
            </a:r>
            <a:r>
              <a:rPr lang="en" sz="1800">
                <a:solidFill>
                  <a:srgbClr val="000000"/>
                </a:solidFill>
                <a:latin typeface="Arial"/>
                <a:ea typeface="Arial"/>
                <a:cs typeface="Arial"/>
                <a:sym typeface="Arial"/>
              </a:rPr>
              <a:t> and </a:t>
            </a:r>
            <a:r>
              <a:rPr b="1" lang="en" sz="1800">
                <a:solidFill>
                  <a:srgbClr val="000000"/>
                </a:solidFill>
                <a:latin typeface="Arial"/>
                <a:ea typeface="Arial"/>
                <a:cs typeface="Arial"/>
                <a:sym typeface="Arial"/>
              </a:rPr>
              <a:t>accuracy</a:t>
            </a:r>
            <a:r>
              <a:rPr lang="en" sz="1800">
                <a:solidFill>
                  <a:srgbClr val="000000"/>
                </a:solidFill>
                <a:latin typeface="Arial"/>
                <a:ea typeface="Arial"/>
                <a:cs typeface="Arial"/>
                <a:sym typeface="Arial"/>
              </a:rPr>
              <a:t> across different dataset types (generic/ambiguous) and sizes (small/medium/large).</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Reduces reconstruction time</a:t>
            </a:r>
            <a:r>
              <a:rPr lang="en" sz="1800">
                <a:solidFill>
                  <a:srgbClr val="000000"/>
                </a:solidFill>
                <a:latin typeface="Arial"/>
                <a:ea typeface="Arial"/>
                <a:cs typeface="Arial"/>
                <a:sym typeface="Arial"/>
              </a:rPr>
              <a:t> while maintaining 3D point count and improving </a:t>
            </a:r>
            <a:r>
              <a:rPr b="1" lang="en" sz="1800">
                <a:solidFill>
                  <a:srgbClr val="000000"/>
                </a:solidFill>
                <a:latin typeface="Arial"/>
                <a:ea typeface="Arial"/>
                <a:cs typeface="Arial"/>
                <a:sym typeface="Arial"/>
              </a:rPr>
              <a:t>Mean Reconstruction Error (MRE)</a:t>
            </a:r>
            <a:r>
              <a:rPr lang="en" sz="1800">
                <a:solidFill>
                  <a:srgbClr val="000000"/>
                </a:solidFill>
                <a:latin typeface="Arial"/>
                <a:ea typeface="Arial"/>
                <a:cs typeface="Arial"/>
                <a:sym typeface="Arial"/>
              </a:rPr>
              <a: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SFM pipeline</a:t>
            </a:r>
            <a:endParaRPr sz="3600"/>
          </a:p>
        </p:txBody>
      </p:sp>
      <p:pic>
        <p:nvPicPr>
          <p:cNvPr id="114" name="Google Shape;114;p26"/>
          <p:cNvPicPr preferRelativeResize="0"/>
          <p:nvPr/>
        </p:nvPicPr>
        <p:blipFill>
          <a:blip r:embed="rId3">
            <a:alphaModFix/>
          </a:blip>
          <a:stretch>
            <a:fillRect/>
          </a:stretch>
        </p:blipFill>
        <p:spPr>
          <a:xfrm>
            <a:off x="152400" y="1636638"/>
            <a:ext cx="8839202" cy="1672474"/>
          </a:xfrm>
          <a:prstGeom prst="rect">
            <a:avLst/>
          </a:prstGeom>
          <a:noFill/>
          <a:ln>
            <a:noFill/>
          </a:ln>
        </p:spPr>
      </p:pic>
      <p:cxnSp>
        <p:nvCxnSpPr>
          <p:cNvPr id="115" name="Google Shape;115;p26"/>
          <p:cNvCxnSpPr/>
          <p:nvPr/>
        </p:nvCxnSpPr>
        <p:spPr>
          <a:xfrm rot="10800000">
            <a:off x="3544775" y="2798525"/>
            <a:ext cx="21000" cy="1285500"/>
          </a:xfrm>
          <a:prstGeom prst="straightConnector1">
            <a:avLst/>
          </a:prstGeom>
          <a:noFill/>
          <a:ln cap="flat" cmpd="sng" w="38100">
            <a:solidFill>
              <a:srgbClr val="FF0000"/>
            </a:solidFill>
            <a:prstDash val="solid"/>
            <a:round/>
            <a:headEnd len="med" w="med" type="none"/>
            <a:tailEnd len="med" w="med" type="triangle"/>
          </a:ln>
        </p:spPr>
      </p:cxnSp>
      <p:sp>
        <p:nvSpPr>
          <p:cNvPr id="116" name="Google Shape;116;p26"/>
          <p:cNvSpPr/>
          <p:nvPr/>
        </p:nvSpPr>
        <p:spPr>
          <a:xfrm>
            <a:off x="2594225" y="3550625"/>
            <a:ext cx="1922100" cy="915900"/>
          </a:xfrm>
          <a:prstGeom prst="rect">
            <a:avLst/>
          </a:prstGeom>
          <a:solidFill>
            <a:srgbClr val="F4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Analysed Algorithm</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types of datasets</a:t>
            </a:r>
            <a:endParaRPr/>
          </a:p>
        </p:txBody>
      </p:sp>
      <p:pic>
        <p:nvPicPr>
          <p:cNvPr id="122" name="Google Shape;122;p27"/>
          <p:cNvPicPr preferRelativeResize="0"/>
          <p:nvPr/>
        </p:nvPicPr>
        <p:blipFill>
          <a:blip r:embed="rId3">
            <a:alphaModFix/>
          </a:blip>
          <a:stretch>
            <a:fillRect/>
          </a:stretch>
        </p:blipFill>
        <p:spPr>
          <a:xfrm>
            <a:off x="4720075" y="1157000"/>
            <a:ext cx="4268175" cy="2102250"/>
          </a:xfrm>
          <a:prstGeom prst="rect">
            <a:avLst/>
          </a:prstGeom>
          <a:noFill/>
          <a:ln>
            <a:noFill/>
          </a:ln>
        </p:spPr>
      </p:pic>
      <p:pic>
        <p:nvPicPr>
          <p:cNvPr id="123" name="Google Shape;123;p27"/>
          <p:cNvPicPr preferRelativeResize="0"/>
          <p:nvPr/>
        </p:nvPicPr>
        <p:blipFill>
          <a:blip r:embed="rId4">
            <a:alphaModFix/>
          </a:blip>
          <a:stretch>
            <a:fillRect/>
          </a:stretch>
        </p:blipFill>
        <p:spPr>
          <a:xfrm>
            <a:off x="311700" y="1194050"/>
            <a:ext cx="4268176" cy="2028143"/>
          </a:xfrm>
          <a:prstGeom prst="rect">
            <a:avLst/>
          </a:prstGeom>
          <a:noFill/>
          <a:ln>
            <a:noFill/>
          </a:ln>
        </p:spPr>
      </p:pic>
      <p:sp>
        <p:nvSpPr>
          <p:cNvPr id="124" name="Google Shape;124;p27"/>
          <p:cNvSpPr txBox="1"/>
          <p:nvPr>
            <p:ph type="title"/>
          </p:nvPr>
        </p:nvSpPr>
        <p:spPr>
          <a:xfrm>
            <a:off x="467775" y="3427575"/>
            <a:ext cx="411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Generic dataset</a:t>
            </a:r>
            <a:endParaRPr sz="2400"/>
          </a:p>
        </p:txBody>
      </p:sp>
      <p:sp>
        <p:nvSpPr>
          <p:cNvPr id="125" name="Google Shape;125;p27"/>
          <p:cNvSpPr txBox="1"/>
          <p:nvPr>
            <p:ph type="title"/>
          </p:nvPr>
        </p:nvSpPr>
        <p:spPr>
          <a:xfrm>
            <a:off x="4720075" y="3427575"/>
            <a:ext cx="411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a:t>
            </a:r>
            <a:r>
              <a:rPr lang="en" sz="2400"/>
              <a:t>mbiguous</a:t>
            </a:r>
            <a:r>
              <a:rPr lang="en" sz="2400"/>
              <a:t> dataset</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Analysed Algorithm</a:t>
            </a:r>
            <a:endParaRPr/>
          </a:p>
        </p:txBody>
      </p:sp>
      <p:sp>
        <p:nvSpPr>
          <p:cNvPr id="131" name="Google Shape;131;p28"/>
          <p:cNvSpPr txBox="1"/>
          <p:nvPr>
            <p:ph idx="1" type="body"/>
          </p:nvPr>
        </p:nvSpPr>
        <p:spPr>
          <a:xfrm>
            <a:off x="40100" y="952500"/>
            <a:ext cx="4455600" cy="399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a:solidFill>
                  <a:schemeClr val="dk1"/>
                </a:solidFill>
              </a:rPr>
              <a:t>Construct</a:t>
            </a:r>
            <a:r>
              <a:rPr lang="en">
                <a:solidFill>
                  <a:schemeClr val="dk1"/>
                </a:solidFill>
              </a:rPr>
              <a:t> </a:t>
            </a:r>
            <a:r>
              <a:rPr b="1" lang="en">
                <a:solidFill>
                  <a:schemeClr val="dk1"/>
                </a:solidFill>
              </a:rPr>
              <a:t>Triplet</a:t>
            </a:r>
            <a:r>
              <a:rPr lang="en">
                <a:solidFill>
                  <a:schemeClr val="dk1"/>
                </a:solidFill>
              </a:rPr>
              <a:t> graph Gf from source graph 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Retain edges in G participating in </a:t>
            </a:r>
            <a:r>
              <a:rPr b="1" lang="en">
                <a:solidFill>
                  <a:schemeClr val="dk1"/>
                </a:solidFill>
              </a:rPr>
              <a:t>LCT</a:t>
            </a:r>
            <a:r>
              <a:rPr lang="en">
                <a:solidFill>
                  <a:schemeClr val="dk1"/>
                </a:solidFill>
              </a:rPr>
              <a:t> of Gf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Find all triplets in </a:t>
            </a:r>
            <a:r>
              <a:rPr b="1" lang="en">
                <a:solidFill>
                  <a:schemeClr val="dk1"/>
                </a:solidFill>
              </a:rPr>
              <a:t>G-LCT</a:t>
            </a:r>
            <a:endParaRPr b="1">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For each edge in all triplets assign weight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Update </a:t>
            </a:r>
            <a:r>
              <a:rPr b="1" lang="en">
                <a:solidFill>
                  <a:schemeClr val="dk1"/>
                </a:solidFill>
              </a:rPr>
              <a:t>edge weight</a:t>
            </a:r>
            <a:r>
              <a:rPr lang="en">
                <a:solidFill>
                  <a:schemeClr val="dk1"/>
                </a:solidFill>
              </a:rPr>
              <a:t> as </a:t>
            </a:r>
            <a:r>
              <a:rPr b="1" lang="en">
                <a:solidFill>
                  <a:schemeClr val="dk1"/>
                </a:solidFill>
              </a:rPr>
              <a:t>average</a:t>
            </a:r>
            <a:r>
              <a:rPr lang="en">
                <a:solidFill>
                  <a:schemeClr val="dk1"/>
                </a:solidFill>
              </a:rPr>
              <a:t> from all </a:t>
            </a:r>
            <a:r>
              <a:rPr lang="en">
                <a:solidFill>
                  <a:schemeClr val="dk1"/>
                </a:solidFill>
              </a:rPr>
              <a:t>triplets, containing this edge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Compute </a:t>
            </a:r>
            <a:r>
              <a:rPr b="1" lang="en">
                <a:solidFill>
                  <a:schemeClr val="dk1"/>
                </a:solidFill>
              </a:rPr>
              <a:t>threshold</a:t>
            </a:r>
            <a:endParaRPr b="1">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Remove all edges from G-LCT using threshold</a:t>
            </a:r>
            <a:endParaRPr>
              <a:solidFill>
                <a:schemeClr val="dk1"/>
              </a:solidFill>
            </a:endParaRPr>
          </a:p>
        </p:txBody>
      </p:sp>
      <p:pic>
        <p:nvPicPr>
          <p:cNvPr id="132" name="Google Shape;132;p28"/>
          <p:cNvPicPr preferRelativeResize="0"/>
          <p:nvPr/>
        </p:nvPicPr>
        <p:blipFill>
          <a:blip r:embed="rId3">
            <a:alphaModFix/>
          </a:blip>
          <a:stretch>
            <a:fillRect/>
          </a:stretch>
        </p:blipFill>
        <p:spPr>
          <a:xfrm>
            <a:off x="4367325" y="1095057"/>
            <a:ext cx="4755174" cy="29533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Thresholding</a:t>
            </a:r>
            <a:endParaRPr/>
          </a:p>
        </p:txBody>
      </p:sp>
      <p:sp>
        <p:nvSpPr>
          <p:cNvPr id="138" name="Google Shape;138;p29"/>
          <p:cNvSpPr txBox="1"/>
          <p:nvPr>
            <p:ph idx="1" type="body"/>
          </p:nvPr>
        </p:nvSpPr>
        <p:spPr>
          <a:xfrm>
            <a:off x="512875" y="2776600"/>
            <a:ext cx="7398900" cy="18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d-max – maximum node degree</a:t>
            </a:r>
            <a:endParaRPr>
              <a:solidFill>
                <a:schemeClr val="dk1"/>
              </a:solidFill>
            </a:endParaRPr>
          </a:p>
          <a:p>
            <a:pPr indent="0" lvl="0" marL="0" rtl="0" algn="l">
              <a:spcBef>
                <a:spcPts val="1600"/>
              </a:spcBef>
              <a:spcAft>
                <a:spcPts val="0"/>
              </a:spcAft>
              <a:buNone/>
            </a:pPr>
            <a:r>
              <a:rPr lang="en">
                <a:solidFill>
                  <a:schemeClr val="dk1"/>
                </a:solidFill>
              </a:rPr>
              <a:t>|</a:t>
            </a:r>
            <a:r>
              <a:rPr i="1" lang="en">
                <a:solidFill>
                  <a:schemeClr val="dk1"/>
                </a:solidFill>
              </a:rPr>
              <a:t>V</a:t>
            </a:r>
            <a:r>
              <a:rPr lang="en">
                <a:solidFill>
                  <a:schemeClr val="dk1"/>
                </a:solidFill>
              </a:rPr>
              <a:t>| – number of nodes </a:t>
            </a:r>
            <a:endParaRPr>
              <a:solidFill>
                <a:schemeClr val="dk1"/>
              </a:solidFill>
            </a:endParaRPr>
          </a:p>
          <a:p>
            <a:pPr indent="0" lvl="0" marL="0" rtl="0" algn="l">
              <a:spcBef>
                <a:spcPts val="1600"/>
              </a:spcBef>
              <a:spcAft>
                <a:spcPts val="1600"/>
              </a:spcAft>
              <a:buNone/>
            </a:pPr>
            <a:r>
              <a:rPr lang="en">
                <a:solidFill>
                  <a:schemeClr val="dk1"/>
                </a:solidFill>
              </a:rPr>
              <a:t>m – minimum accepted score</a:t>
            </a:r>
            <a:endParaRPr>
              <a:solidFill>
                <a:schemeClr val="dk1"/>
              </a:solidFill>
            </a:endParaRPr>
          </a:p>
        </p:txBody>
      </p:sp>
      <p:pic>
        <p:nvPicPr>
          <p:cNvPr id="139" name="Google Shape;139;p29"/>
          <p:cNvPicPr preferRelativeResize="0"/>
          <p:nvPr/>
        </p:nvPicPr>
        <p:blipFill>
          <a:blip r:embed="rId3">
            <a:alphaModFix/>
          </a:blip>
          <a:stretch>
            <a:fillRect/>
          </a:stretch>
        </p:blipFill>
        <p:spPr>
          <a:xfrm>
            <a:off x="2469175" y="1258550"/>
            <a:ext cx="4205649" cy="11062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trials</a:t>
            </a:r>
            <a:endParaRPr/>
          </a:p>
        </p:txBody>
      </p:sp>
      <p:pic>
        <p:nvPicPr>
          <p:cNvPr id="145" name="Google Shape;145;p30"/>
          <p:cNvPicPr preferRelativeResize="0"/>
          <p:nvPr/>
        </p:nvPicPr>
        <p:blipFill rotWithShape="1">
          <a:blip r:embed="rId3">
            <a:alphaModFix/>
          </a:blip>
          <a:srcRect b="9239" l="10829" r="12252" t="17079"/>
          <a:stretch/>
        </p:blipFill>
        <p:spPr>
          <a:xfrm>
            <a:off x="1172300" y="1029200"/>
            <a:ext cx="1150679" cy="1145587"/>
          </a:xfrm>
          <a:prstGeom prst="rect">
            <a:avLst/>
          </a:prstGeom>
          <a:noFill/>
          <a:ln>
            <a:noFill/>
          </a:ln>
        </p:spPr>
      </p:pic>
      <p:pic>
        <p:nvPicPr>
          <p:cNvPr id="146" name="Google Shape;146;p30"/>
          <p:cNvPicPr preferRelativeResize="0"/>
          <p:nvPr/>
        </p:nvPicPr>
        <p:blipFill rotWithShape="1">
          <a:blip r:embed="rId3">
            <a:alphaModFix/>
          </a:blip>
          <a:srcRect b="9239" l="10138" r="12938" t="17079"/>
          <a:stretch/>
        </p:blipFill>
        <p:spPr>
          <a:xfrm>
            <a:off x="2390671" y="1029200"/>
            <a:ext cx="1150679" cy="1145587"/>
          </a:xfrm>
          <a:prstGeom prst="rect">
            <a:avLst/>
          </a:prstGeom>
          <a:noFill/>
          <a:ln>
            <a:noFill/>
          </a:ln>
        </p:spPr>
      </p:pic>
      <p:pic>
        <p:nvPicPr>
          <p:cNvPr id="147" name="Google Shape;147;p30"/>
          <p:cNvPicPr preferRelativeResize="0"/>
          <p:nvPr/>
        </p:nvPicPr>
        <p:blipFill rotWithShape="1">
          <a:blip r:embed="rId3">
            <a:alphaModFix/>
          </a:blip>
          <a:srcRect b="10551" l="10191" r="12891" t="15767"/>
          <a:stretch/>
        </p:blipFill>
        <p:spPr>
          <a:xfrm>
            <a:off x="1804027" y="1567611"/>
            <a:ext cx="1150679" cy="1145587"/>
          </a:xfrm>
          <a:prstGeom prst="rect">
            <a:avLst/>
          </a:prstGeom>
          <a:noFill/>
          <a:ln>
            <a:noFill/>
          </a:ln>
        </p:spPr>
      </p:pic>
      <p:pic>
        <p:nvPicPr>
          <p:cNvPr id="148" name="Google Shape;148;p30"/>
          <p:cNvPicPr preferRelativeResize="0"/>
          <p:nvPr/>
        </p:nvPicPr>
        <p:blipFill>
          <a:blip r:embed="rId4">
            <a:alphaModFix/>
          </a:blip>
          <a:stretch>
            <a:fillRect/>
          </a:stretch>
        </p:blipFill>
        <p:spPr>
          <a:xfrm>
            <a:off x="1248281" y="1568239"/>
            <a:ext cx="555600" cy="423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49" name="Google Shape;149;p30"/>
          <p:cNvPicPr preferRelativeResize="0"/>
          <p:nvPr/>
        </p:nvPicPr>
        <p:blipFill>
          <a:blip r:embed="rId5">
            <a:alphaModFix/>
          </a:blip>
          <a:stretch>
            <a:fillRect/>
          </a:stretch>
        </p:blipFill>
        <p:spPr>
          <a:xfrm>
            <a:off x="2971840" y="1553406"/>
            <a:ext cx="465300" cy="3543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50" name="Google Shape;150;p30"/>
          <p:cNvPicPr preferRelativeResize="0"/>
          <p:nvPr/>
        </p:nvPicPr>
        <p:blipFill>
          <a:blip r:embed="rId6">
            <a:alphaModFix/>
          </a:blip>
          <a:stretch>
            <a:fillRect/>
          </a:stretch>
        </p:blipFill>
        <p:spPr>
          <a:xfrm>
            <a:off x="2061206" y="2079755"/>
            <a:ext cx="636300" cy="4845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51" name="Google Shape;151;p30"/>
          <p:cNvPicPr preferRelativeResize="0"/>
          <p:nvPr/>
        </p:nvPicPr>
        <p:blipFill rotWithShape="1">
          <a:blip r:embed="rId7">
            <a:alphaModFix/>
          </a:blip>
          <a:srcRect b="11084" l="24739" r="20513" t="7169"/>
          <a:stretch/>
        </p:blipFill>
        <p:spPr>
          <a:xfrm>
            <a:off x="1662799" y="3644147"/>
            <a:ext cx="1433100" cy="1145700"/>
          </a:xfrm>
          <a:prstGeom prst="roundRect">
            <a:avLst>
              <a:gd fmla="val 16667" name="adj"/>
            </a:avLst>
          </a:prstGeom>
          <a:noFill/>
          <a:ln cap="flat" cmpd="sng" w="9525">
            <a:solidFill>
              <a:schemeClr val="dk2"/>
            </a:solidFill>
            <a:prstDash val="solid"/>
            <a:round/>
            <a:headEnd len="sm" w="sm" type="none"/>
            <a:tailEnd len="sm" w="sm" type="none"/>
          </a:ln>
        </p:spPr>
      </p:pic>
      <p:sp>
        <p:nvSpPr>
          <p:cNvPr id="152" name="Google Shape;152;p30"/>
          <p:cNvSpPr/>
          <p:nvPr/>
        </p:nvSpPr>
        <p:spPr>
          <a:xfrm>
            <a:off x="2101529" y="2865598"/>
            <a:ext cx="555600" cy="595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nvGrpSpPr>
          <p:cNvPr id="153" name="Google Shape;153;p30"/>
          <p:cNvGrpSpPr/>
          <p:nvPr/>
        </p:nvGrpSpPr>
        <p:grpSpPr>
          <a:xfrm>
            <a:off x="6511302" y="1207111"/>
            <a:ext cx="1150679" cy="1145587"/>
            <a:chOff x="6511314" y="1257799"/>
            <a:chExt cx="1150679" cy="1145587"/>
          </a:xfrm>
        </p:grpSpPr>
        <p:pic>
          <p:nvPicPr>
            <p:cNvPr id="154" name="Google Shape;154;p30"/>
            <p:cNvPicPr preferRelativeResize="0"/>
            <p:nvPr/>
          </p:nvPicPr>
          <p:blipFill rotWithShape="1">
            <a:blip r:embed="rId3">
              <a:alphaModFix/>
            </a:blip>
            <a:srcRect b="10551" l="10191" r="12891" t="15767"/>
            <a:stretch/>
          </p:blipFill>
          <p:spPr>
            <a:xfrm>
              <a:off x="6511314" y="1257799"/>
              <a:ext cx="1150679" cy="1145587"/>
            </a:xfrm>
            <a:prstGeom prst="rect">
              <a:avLst/>
            </a:prstGeom>
            <a:noFill/>
            <a:ln>
              <a:noFill/>
            </a:ln>
          </p:spPr>
        </p:pic>
        <p:pic>
          <p:nvPicPr>
            <p:cNvPr id="155" name="Google Shape;155;p30"/>
            <p:cNvPicPr preferRelativeResize="0"/>
            <p:nvPr/>
          </p:nvPicPr>
          <p:blipFill>
            <a:blip r:embed="rId6">
              <a:alphaModFix/>
            </a:blip>
            <a:stretch>
              <a:fillRect/>
            </a:stretch>
          </p:blipFill>
          <p:spPr>
            <a:xfrm>
              <a:off x="6768493" y="1769943"/>
              <a:ext cx="636300" cy="4845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sp>
        <p:nvSpPr>
          <p:cNvPr id="156" name="Google Shape;156;p30"/>
          <p:cNvSpPr/>
          <p:nvPr/>
        </p:nvSpPr>
        <p:spPr>
          <a:xfrm>
            <a:off x="6808854" y="2865598"/>
            <a:ext cx="555600" cy="595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57" name="Google Shape;157;p30"/>
          <p:cNvPicPr preferRelativeResize="0"/>
          <p:nvPr/>
        </p:nvPicPr>
        <p:blipFill>
          <a:blip r:embed="rId8">
            <a:alphaModFix/>
          </a:blip>
          <a:stretch>
            <a:fillRect/>
          </a:stretch>
        </p:blipFill>
        <p:spPr>
          <a:xfrm>
            <a:off x="6130225" y="3576951"/>
            <a:ext cx="2027100" cy="1280100"/>
          </a:xfrm>
          <a:prstGeom prst="roundRect">
            <a:avLst>
              <a:gd fmla="val 16667" name="adj"/>
            </a:avLst>
          </a:prstGeom>
          <a:noFill/>
          <a:ln>
            <a:noFill/>
          </a:ln>
        </p:spPr>
      </p:pic>
      <p:sp>
        <p:nvSpPr>
          <p:cNvPr id="158" name="Google Shape;158;p30"/>
          <p:cNvSpPr/>
          <p:nvPr/>
        </p:nvSpPr>
        <p:spPr>
          <a:xfrm>
            <a:off x="4036625" y="2454525"/>
            <a:ext cx="1433100" cy="6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a:t>
            </a:r>
            <a:endParaRPr/>
          </a:p>
        </p:txBody>
      </p:sp>
      <p:sp>
        <p:nvSpPr>
          <p:cNvPr id="164" name="Google Shape;16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31"/>
          <p:cNvPicPr preferRelativeResize="0"/>
          <p:nvPr/>
        </p:nvPicPr>
        <p:blipFill>
          <a:blip r:embed="rId3">
            <a:alphaModFix/>
          </a:blip>
          <a:stretch>
            <a:fillRect/>
          </a:stretch>
        </p:blipFill>
        <p:spPr>
          <a:xfrm>
            <a:off x="0" y="1152475"/>
            <a:ext cx="914400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2"/>
          <p:cNvPicPr preferRelativeResize="0"/>
          <p:nvPr/>
        </p:nvPicPr>
        <p:blipFill rotWithShape="1">
          <a:blip r:embed="rId3">
            <a:alphaModFix/>
          </a:blip>
          <a:srcRect b="22408" l="0" r="0" t="0"/>
          <a:stretch/>
        </p:blipFill>
        <p:spPr>
          <a:xfrm>
            <a:off x="0" y="533400"/>
            <a:ext cx="9144000" cy="2506975"/>
          </a:xfrm>
          <a:prstGeom prst="rect">
            <a:avLst/>
          </a:prstGeom>
          <a:noFill/>
          <a:ln>
            <a:noFill/>
          </a:ln>
        </p:spPr>
      </p:pic>
      <p:sp>
        <p:nvSpPr>
          <p:cNvPr id="171" name="Google Shape;171;p32"/>
          <p:cNvSpPr txBox="1"/>
          <p:nvPr/>
        </p:nvSpPr>
        <p:spPr>
          <a:xfrm>
            <a:off x="218450" y="335275"/>
            <a:ext cx="3111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South Building</a:t>
            </a:r>
            <a:r>
              <a:rPr b="1" lang="en" sz="2100">
                <a:solidFill>
                  <a:schemeClr val="accent3"/>
                </a:solidFill>
                <a:latin typeface="Proxima Nova"/>
                <a:ea typeface="Proxima Nova"/>
                <a:cs typeface="Proxima Nova"/>
                <a:sym typeface="Proxima Nova"/>
              </a:rPr>
              <a:t> </a:t>
            </a:r>
            <a:endParaRPr b="1" sz="2100">
              <a:solidFill>
                <a:schemeClr val="accent3"/>
              </a:solidFill>
              <a:latin typeface="Proxima Nova"/>
              <a:ea typeface="Proxima Nova"/>
              <a:cs typeface="Proxima Nova"/>
              <a:sym typeface="Proxima Nova"/>
            </a:endParaRPr>
          </a:p>
        </p:txBody>
      </p:sp>
      <p:sp>
        <p:nvSpPr>
          <p:cNvPr id="172" name="Google Shape;172;p32"/>
          <p:cNvSpPr txBox="1"/>
          <p:nvPr/>
        </p:nvSpPr>
        <p:spPr>
          <a:xfrm>
            <a:off x="218450" y="2595875"/>
            <a:ext cx="25020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accent3"/>
              </a:solidFill>
              <a:latin typeface="Proxima Nova"/>
              <a:ea typeface="Proxima Nova"/>
              <a:cs typeface="Proxima Nova"/>
              <a:sym typeface="Proxima Nova"/>
            </a:endParaRPr>
          </a:p>
        </p:txBody>
      </p:sp>
      <p:sp>
        <p:nvSpPr>
          <p:cNvPr id="173" name="Google Shape;173;p32"/>
          <p:cNvSpPr txBox="1"/>
          <p:nvPr/>
        </p:nvSpPr>
        <p:spPr>
          <a:xfrm>
            <a:off x="1170850" y="3497575"/>
            <a:ext cx="2273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3.25</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0.510</a:t>
            </a:r>
            <a:endParaRPr sz="1800">
              <a:solidFill>
                <a:schemeClr val="dk1"/>
              </a:solidFill>
              <a:latin typeface="Proxima Nova"/>
              <a:ea typeface="Proxima Nova"/>
              <a:cs typeface="Proxima Nova"/>
              <a:sym typeface="Proxima Nova"/>
            </a:endParaRPr>
          </a:p>
        </p:txBody>
      </p:sp>
      <p:sp>
        <p:nvSpPr>
          <p:cNvPr id="174" name="Google Shape;174;p32"/>
          <p:cNvSpPr txBox="1"/>
          <p:nvPr/>
        </p:nvSpPr>
        <p:spPr>
          <a:xfrm>
            <a:off x="5666750" y="3497575"/>
            <a:ext cx="2438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2.53</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0.504</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b="16464" l="0" r="0" t="0"/>
          <a:stretch/>
        </p:blipFill>
        <p:spPr>
          <a:xfrm>
            <a:off x="0" y="901600"/>
            <a:ext cx="9144000" cy="2595975"/>
          </a:xfrm>
          <a:prstGeom prst="rect">
            <a:avLst/>
          </a:prstGeom>
          <a:noFill/>
          <a:ln>
            <a:noFill/>
          </a:ln>
        </p:spPr>
      </p:pic>
      <p:sp>
        <p:nvSpPr>
          <p:cNvPr id="180" name="Google Shape;180;p33"/>
          <p:cNvSpPr txBox="1"/>
          <p:nvPr/>
        </p:nvSpPr>
        <p:spPr>
          <a:xfrm>
            <a:off x="317500" y="31750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UWO</a:t>
            </a:r>
            <a:endParaRPr/>
          </a:p>
        </p:txBody>
      </p:sp>
      <p:sp>
        <p:nvSpPr>
          <p:cNvPr id="181" name="Google Shape;181;p33"/>
          <p:cNvSpPr txBox="1"/>
          <p:nvPr/>
        </p:nvSpPr>
        <p:spPr>
          <a:xfrm>
            <a:off x="1170850" y="3497575"/>
            <a:ext cx="2273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Original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1.40</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0.4210</a:t>
            </a:r>
            <a:endParaRPr sz="1800">
              <a:solidFill>
                <a:schemeClr val="dk1"/>
              </a:solidFill>
              <a:latin typeface="Proxima Nova"/>
              <a:ea typeface="Proxima Nova"/>
              <a:cs typeface="Proxima Nova"/>
              <a:sym typeface="Proxima Nova"/>
            </a:endParaRPr>
          </a:p>
        </p:txBody>
      </p:sp>
      <p:sp>
        <p:nvSpPr>
          <p:cNvPr id="182" name="Google Shape;182;p33"/>
          <p:cNvSpPr txBox="1"/>
          <p:nvPr/>
        </p:nvSpPr>
        <p:spPr>
          <a:xfrm>
            <a:off x="5666750" y="3497575"/>
            <a:ext cx="2438400" cy="11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Sparsified Graph G </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RT = 1.24</a:t>
            </a:r>
            <a:endParaRPr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MRE = 0.41</a:t>
            </a:r>
            <a:endParaRPr sz="1800">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